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DM Sans Bold" pitchFamily="2" charset="0"/>
      <p:regular r:id="rId21"/>
      <p:bold r:id="rId22"/>
    </p:embeddedFont>
    <p:embeddedFont>
      <p:font typeface="Nourd Bold" panose="020B0604020202020204" charset="0"/>
      <p:regular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Bold" panose="020B080603050402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7C94F-7C8C-38A8-7990-B1BE19542303}" v="4" dt="2024-09-11T01:00:43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SANCHEZ RIOS BARROS PELUCI ." userId="S::thiago.peluci@sptech.school::f70d7c26-a96a-4cd8-b26f-e5ae07e8d322" providerId="AD" clId="Web-{B0D7C94F-7C8C-38A8-7990-B1BE19542303}"/>
    <pc:docChg chg="modSld">
      <pc:chgData name="THIAGO SANCHEZ RIOS BARROS PELUCI ." userId="S::thiago.peluci@sptech.school::f70d7c26-a96a-4cd8-b26f-e5ae07e8d322" providerId="AD" clId="Web-{B0D7C94F-7C8C-38A8-7990-B1BE19542303}" dt="2024-09-11T01:00:43.687" v="3" actId="1076"/>
      <pc:docMkLst>
        <pc:docMk/>
      </pc:docMkLst>
      <pc:sldChg chg="modSp">
        <pc:chgData name="THIAGO SANCHEZ RIOS BARROS PELUCI ." userId="S::thiago.peluci@sptech.school::f70d7c26-a96a-4cd8-b26f-e5ae07e8d322" providerId="AD" clId="Web-{B0D7C94F-7C8C-38A8-7990-B1BE19542303}" dt="2024-09-11T01:00:02.874" v="1" actId="14100"/>
        <pc:sldMkLst>
          <pc:docMk/>
          <pc:sldMk cId="0" sldId="257"/>
        </pc:sldMkLst>
        <pc:spChg chg="mod">
          <ac:chgData name="THIAGO SANCHEZ RIOS BARROS PELUCI ." userId="S::thiago.peluci@sptech.school::f70d7c26-a96a-4cd8-b26f-e5ae07e8d322" providerId="AD" clId="Web-{B0D7C94F-7C8C-38A8-7990-B1BE19542303}" dt="2024-09-11T01:00:02.874" v="1" actId="14100"/>
          <ac:spMkLst>
            <pc:docMk/>
            <pc:sldMk cId="0" sldId="257"/>
            <ac:spMk id="4" creationId="{00000000-0000-0000-0000-000000000000}"/>
          </ac:spMkLst>
        </pc:spChg>
      </pc:sldChg>
      <pc:sldChg chg="modSp">
        <pc:chgData name="THIAGO SANCHEZ RIOS BARROS PELUCI ." userId="S::thiago.peluci@sptech.school::f70d7c26-a96a-4cd8-b26f-e5ae07e8d322" providerId="AD" clId="Web-{B0D7C94F-7C8C-38A8-7990-B1BE19542303}" dt="2024-09-11T00:59:55.999" v="0" actId="14100"/>
        <pc:sldMkLst>
          <pc:docMk/>
          <pc:sldMk cId="0" sldId="258"/>
        </pc:sldMkLst>
        <pc:spChg chg="mod">
          <ac:chgData name="THIAGO SANCHEZ RIOS BARROS PELUCI ." userId="S::thiago.peluci@sptech.school::f70d7c26-a96a-4cd8-b26f-e5ae07e8d322" providerId="AD" clId="Web-{B0D7C94F-7C8C-38A8-7990-B1BE19542303}" dt="2024-09-11T00:59:55.999" v="0" actId="14100"/>
          <ac:spMkLst>
            <pc:docMk/>
            <pc:sldMk cId="0" sldId="258"/>
            <ac:spMk id="8" creationId="{00000000-0000-0000-0000-000000000000}"/>
          </ac:spMkLst>
        </pc:spChg>
      </pc:sldChg>
      <pc:sldChg chg="modSp">
        <pc:chgData name="THIAGO SANCHEZ RIOS BARROS PELUCI ." userId="S::thiago.peluci@sptech.school::f70d7c26-a96a-4cd8-b26f-e5ae07e8d322" providerId="AD" clId="Web-{B0D7C94F-7C8C-38A8-7990-B1BE19542303}" dt="2024-09-11T01:00:43.687" v="3" actId="1076"/>
        <pc:sldMkLst>
          <pc:docMk/>
          <pc:sldMk cId="0" sldId="267"/>
        </pc:sldMkLst>
        <pc:grpChg chg="mod">
          <ac:chgData name="THIAGO SANCHEZ RIOS BARROS PELUCI ." userId="S::thiago.peluci@sptech.school::f70d7c26-a96a-4cd8-b26f-e5ae07e8d322" providerId="AD" clId="Web-{B0D7C94F-7C8C-38A8-7990-B1BE19542303}" dt="2024-09-11T01:00:43.687" v="3" actId="1076"/>
          <ac:grpSpMkLst>
            <pc:docMk/>
            <pc:sldMk cId="0" sldId="267"/>
            <ac:grpSpMk id="19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sv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658613" y="4064489"/>
            <a:ext cx="12639906" cy="3148622"/>
            <a:chOff x="0" y="0"/>
            <a:chExt cx="16853208" cy="4198162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6853208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 b="1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AIRSENSE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94781" y="1846377"/>
              <a:ext cx="13063646" cy="2351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Integrantes: Ali Omar, Gustavo Barbosa, Gustavo Pereira, Jusley Junior, Luigi Matheus e Thiago Sanchez 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13" name="TextBox 13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5197068" y="3086426"/>
            <a:ext cx="6864078" cy="6889129"/>
          </a:xfrm>
          <a:custGeom>
            <a:avLst/>
            <a:gdLst/>
            <a:ahLst/>
            <a:cxnLst/>
            <a:rect l="l" t="t" r="r" b="b"/>
            <a:pathLst>
              <a:path w="6864078" h="6889129">
                <a:moveTo>
                  <a:pt x="0" y="0"/>
                </a:moveTo>
                <a:lnTo>
                  <a:pt x="6864078" y="0"/>
                </a:lnTo>
                <a:lnTo>
                  <a:pt x="6864078" y="6889130"/>
                </a:lnTo>
                <a:lnTo>
                  <a:pt x="0" y="688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46098" y="3803682"/>
            <a:ext cx="8267155" cy="5454618"/>
          </a:xfrm>
          <a:custGeom>
            <a:avLst/>
            <a:gdLst/>
            <a:ahLst/>
            <a:cxnLst/>
            <a:rect l="l" t="t" r="r" b="b"/>
            <a:pathLst>
              <a:path w="8267155" h="5454618">
                <a:moveTo>
                  <a:pt x="0" y="0"/>
                </a:moveTo>
                <a:lnTo>
                  <a:pt x="8267155" y="0"/>
                </a:lnTo>
                <a:lnTo>
                  <a:pt x="8267155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3803682"/>
            <a:ext cx="7201800" cy="5454618"/>
          </a:xfrm>
          <a:custGeom>
            <a:avLst/>
            <a:gdLst/>
            <a:ahLst/>
            <a:cxnLst/>
            <a:rect l="l" t="t" r="r" b="b"/>
            <a:pathLst>
              <a:path w="7201800" h="5454618">
                <a:moveTo>
                  <a:pt x="0" y="0"/>
                </a:moveTo>
                <a:lnTo>
                  <a:pt x="7201800" y="0"/>
                </a:lnTo>
                <a:lnTo>
                  <a:pt x="7201800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25324">
            <a:off x="-6123283" y="2756745"/>
            <a:ext cx="12246566" cy="13003110"/>
          </a:xfrm>
          <a:custGeom>
            <a:avLst/>
            <a:gdLst/>
            <a:ahLst/>
            <a:cxnLst/>
            <a:rect l="l" t="t" r="r" b="b"/>
            <a:pathLst>
              <a:path w="12246566" h="13003110">
                <a:moveTo>
                  <a:pt x="0" y="0"/>
                </a:moveTo>
                <a:lnTo>
                  <a:pt x="12246566" y="0"/>
                </a:lnTo>
                <a:lnTo>
                  <a:pt x="12246566" y="13003110"/>
                </a:lnTo>
                <a:lnTo>
                  <a:pt x="0" y="1300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5" name="TextBox 5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914350" y="3146172"/>
            <a:ext cx="8115300" cy="2128012"/>
          </a:xfrm>
          <a:custGeom>
            <a:avLst/>
            <a:gdLst/>
            <a:ahLst/>
            <a:cxnLst/>
            <a:rect l="l" t="t" r="r" b="b"/>
            <a:pathLst>
              <a:path w="8115300" h="2128012">
                <a:moveTo>
                  <a:pt x="0" y="0"/>
                </a:moveTo>
                <a:lnTo>
                  <a:pt x="8115300" y="0"/>
                </a:lnTo>
                <a:lnTo>
                  <a:pt x="8115300" y="2128012"/>
                </a:lnTo>
                <a:lnTo>
                  <a:pt x="0" y="2128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46959" y="6887178"/>
            <a:ext cx="3641041" cy="3399822"/>
          </a:xfrm>
          <a:custGeom>
            <a:avLst/>
            <a:gdLst/>
            <a:ahLst/>
            <a:cxnLst/>
            <a:rect l="l" t="t" r="r" b="b"/>
            <a:pathLst>
              <a:path w="3641041" h="3399822">
                <a:moveTo>
                  <a:pt x="0" y="0"/>
                </a:moveTo>
                <a:lnTo>
                  <a:pt x="3641041" y="0"/>
                </a:lnTo>
                <a:lnTo>
                  <a:pt x="3641041" y="3399822"/>
                </a:lnTo>
                <a:lnTo>
                  <a:pt x="0" y="3399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350" y="5559048"/>
            <a:ext cx="8115300" cy="2183489"/>
          </a:xfrm>
          <a:custGeom>
            <a:avLst/>
            <a:gdLst/>
            <a:ahLst/>
            <a:cxnLst/>
            <a:rect l="l" t="t" r="r" b="b"/>
            <a:pathLst>
              <a:path w="8115300" h="2183489">
                <a:moveTo>
                  <a:pt x="0" y="0"/>
                </a:moveTo>
                <a:lnTo>
                  <a:pt x="8115300" y="0"/>
                </a:lnTo>
                <a:lnTo>
                  <a:pt x="8115300" y="2183489"/>
                </a:lnTo>
                <a:lnTo>
                  <a:pt x="0" y="21834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84908" y="3146172"/>
            <a:ext cx="6782571" cy="4596365"/>
          </a:xfrm>
          <a:custGeom>
            <a:avLst/>
            <a:gdLst/>
            <a:ahLst/>
            <a:cxnLst/>
            <a:rect l="l" t="t" r="r" b="b"/>
            <a:pathLst>
              <a:path w="6782571" h="4596365">
                <a:moveTo>
                  <a:pt x="0" y="0"/>
                </a:moveTo>
                <a:lnTo>
                  <a:pt x="6782572" y="0"/>
                </a:lnTo>
                <a:lnTo>
                  <a:pt x="6782572" y="4596365"/>
                </a:lnTo>
                <a:lnTo>
                  <a:pt x="0" y="45963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Simulador Financeiro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3382003" y="7305480"/>
            <a:ext cx="6757933" cy="5492356"/>
          </a:xfrm>
          <a:custGeom>
            <a:avLst/>
            <a:gdLst/>
            <a:ahLst/>
            <a:cxnLst/>
            <a:rect l="l" t="t" r="r" b="b"/>
            <a:pathLst>
              <a:path w="6757933" h="5492356">
                <a:moveTo>
                  <a:pt x="0" y="0"/>
                </a:moveTo>
                <a:lnTo>
                  <a:pt x="6757932" y="0"/>
                </a:lnTo>
                <a:lnTo>
                  <a:pt x="6757932" y="5492357"/>
                </a:lnTo>
                <a:lnTo>
                  <a:pt x="0" y="5492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48226" y="1542663"/>
            <a:ext cx="16591547" cy="8088910"/>
            <a:chOff x="0" y="0"/>
            <a:chExt cx="22122063" cy="1078521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37000"/>
            </a:blip>
            <a:srcRect t="13435" b="13435"/>
            <a:stretch>
              <a:fillRect/>
            </a:stretch>
          </p:blipFill>
          <p:spPr>
            <a:xfrm>
              <a:off x="0" y="0"/>
              <a:ext cx="22122063" cy="1078521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238375" y="2727072"/>
            <a:ext cx="3086100" cy="5597628"/>
            <a:chOff x="0" y="0"/>
            <a:chExt cx="812800" cy="14742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474272"/>
            </a:xfrm>
            <a:custGeom>
              <a:avLst/>
              <a:gdLst/>
              <a:ahLst/>
              <a:cxnLst/>
              <a:rect l="l" t="t" r="r" b="b"/>
              <a:pathLst>
                <a:path w="812800" h="1474272">
                  <a:moveTo>
                    <a:pt x="125432" y="0"/>
                  </a:moveTo>
                  <a:lnTo>
                    <a:pt x="687368" y="0"/>
                  </a:lnTo>
                  <a:cubicBezTo>
                    <a:pt x="756642" y="0"/>
                    <a:pt x="812800" y="56158"/>
                    <a:pt x="812800" y="125432"/>
                  </a:cubicBezTo>
                  <a:lnTo>
                    <a:pt x="812800" y="1348840"/>
                  </a:lnTo>
                  <a:cubicBezTo>
                    <a:pt x="812800" y="1382107"/>
                    <a:pt x="799585" y="1414011"/>
                    <a:pt x="776062" y="1437534"/>
                  </a:cubicBezTo>
                  <a:cubicBezTo>
                    <a:pt x="752539" y="1461057"/>
                    <a:pt x="720635" y="1474272"/>
                    <a:pt x="687368" y="1474272"/>
                  </a:cubicBezTo>
                  <a:lnTo>
                    <a:pt x="125432" y="1474272"/>
                  </a:lnTo>
                  <a:cubicBezTo>
                    <a:pt x="56158" y="1474272"/>
                    <a:pt x="0" y="1418115"/>
                    <a:pt x="0" y="1348840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152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Tabelas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600950" y="2727072"/>
            <a:ext cx="3086100" cy="5597628"/>
            <a:chOff x="0" y="0"/>
            <a:chExt cx="812800" cy="14742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74272"/>
            </a:xfrm>
            <a:custGeom>
              <a:avLst/>
              <a:gdLst/>
              <a:ahLst/>
              <a:cxnLst/>
              <a:rect l="l" t="t" r="r" b="b"/>
              <a:pathLst>
                <a:path w="812800" h="1474272">
                  <a:moveTo>
                    <a:pt x="125432" y="0"/>
                  </a:moveTo>
                  <a:lnTo>
                    <a:pt x="687368" y="0"/>
                  </a:lnTo>
                  <a:cubicBezTo>
                    <a:pt x="756642" y="0"/>
                    <a:pt x="812800" y="56158"/>
                    <a:pt x="812800" y="125432"/>
                  </a:cubicBezTo>
                  <a:lnTo>
                    <a:pt x="812800" y="1348840"/>
                  </a:lnTo>
                  <a:cubicBezTo>
                    <a:pt x="812800" y="1382107"/>
                    <a:pt x="799585" y="1414011"/>
                    <a:pt x="776062" y="1437534"/>
                  </a:cubicBezTo>
                  <a:cubicBezTo>
                    <a:pt x="752539" y="1461057"/>
                    <a:pt x="720635" y="1474272"/>
                    <a:pt x="687368" y="1474272"/>
                  </a:cubicBezTo>
                  <a:lnTo>
                    <a:pt x="125432" y="1474272"/>
                  </a:lnTo>
                  <a:cubicBezTo>
                    <a:pt x="56158" y="1474272"/>
                    <a:pt x="0" y="1418115"/>
                    <a:pt x="0" y="1348840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152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67477" y="2727072"/>
            <a:ext cx="3086100" cy="5597628"/>
            <a:chOff x="0" y="0"/>
            <a:chExt cx="812800" cy="14742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474272"/>
            </a:xfrm>
            <a:custGeom>
              <a:avLst/>
              <a:gdLst/>
              <a:ahLst/>
              <a:cxnLst/>
              <a:rect l="l" t="t" r="r" b="b"/>
              <a:pathLst>
                <a:path w="812800" h="1474272">
                  <a:moveTo>
                    <a:pt x="125432" y="0"/>
                  </a:moveTo>
                  <a:lnTo>
                    <a:pt x="687368" y="0"/>
                  </a:lnTo>
                  <a:cubicBezTo>
                    <a:pt x="756642" y="0"/>
                    <a:pt x="812800" y="56158"/>
                    <a:pt x="812800" y="125432"/>
                  </a:cubicBezTo>
                  <a:lnTo>
                    <a:pt x="812800" y="1348840"/>
                  </a:lnTo>
                  <a:cubicBezTo>
                    <a:pt x="812800" y="1382107"/>
                    <a:pt x="799585" y="1414011"/>
                    <a:pt x="776062" y="1437534"/>
                  </a:cubicBezTo>
                  <a:cubicBezTo>
                    <a:pt x="752539" y="1461057"/>
                    <a:pt x="720635" y="1474272"/>
                    <a:pt x="687368" y="1474272"/>
                  </a:cubicBezTo>
                  <a:lnTo>
                    <a:pt x="125432" y="1474272"/>
                  </a:lnTo>
                  <a:cubicBezTo>
                    <a:pt x="56158" y="1474272"/>
                    <a:pt x="0" y="1418115"/>
                    <a:pt x="0" y="1348840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152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13589" y="2936986"/>
            <a:ext cx="2335673" cy="641681"/>
            <a:chOff x="0" y="0"/>
            <a:chExt cx="615157" cy="1690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5157" cy="169002"/>
            </a:xfrm>
            <a:custGeom>
              <a:avLst/>
              <a:gdLst/>
              <a:ahLst/>
              <a:cxnLst/>
              <a:rect l="l" t="t" r="r" b="b"/>
              <a:pathLst>
                <a:path w="615157" h="169002">
                  <a:moveTo>
                    <a:pt x="84501" y="0"/>
                  </a:moveTo>
                  <a:lnTo>
                    <a:pt x="530655" y="0"/>
                  </a:lnTo>
                  <a:cubicBezTo>
                    <a:pt x="577324" y="0"/>
                    <a:pt x="615157" y="37832"/>
                    <a:pt x="615157" y="84501"/>
                  </a:cubicBezTo>
                  <a:lnTo>
                    <a:pt x="615157" y="84501"/>
                  </a:lnTo>
                  <a:cubicBezTo>
                    <a:pt x="615157" y="131170"/>
                    <a:pt x="577324" y="169002"/>
                    <a:pt x="530655" y="169002"/>
                  </a:cubicBezTo>
                  <a:lnTo>
                    <a:pt x="84501" y="169002"/>
                  </a:lnTo>
                  <a:cubicBezTo>
                    <a:pt x="37832" y="169002"/>
                    <a:pt x="0" y="131170"/>
                    <a:pt x="0" y="84501"/>
                  </a:cubicBezTo>
                  <a:lnTo>
                    <a:pt x="0" y="84501"/>
                  </a:lnTo>
                  <a:cubicBezTo>
                    <a:pt x="0" y="37832"/>
                    <a:pt x="37832" y="0"/>
                    <a:pt x="845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615157" cy="216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1"/>
                </a:lnSpc>
              </a:pPr>
              <a:r>
                <a:rPr lang="en-US" sz="2001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Dados do sensor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44937" y="4200596"/>
            <a:ext cx="1672977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 do sensor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Umidade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Temperatura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Horário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976164" y="2936986"/>
            <a:ext cx="2335673" cy="641681"/>
            <a:chOff x="0" y="0"/>
            <a:chExt cx="615157" cy="1690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5157" cy="169002"/>
            </a:xfrm>
            <a:custGeom>
              <a:avLst/>
              <a:gdLst/>
              <a:ahLst/>
              <a:cxnLst/>
              <a:rect l="l" t="t" r="r" b="b"/>
              <a:pathLst>
                <a:path w="615157" h="169002">
                  <a:moveTo>
                    <a:pt x="84501" y="0"/>
                  </a:moveTo>
                  <a:lnTo>
                    <a:pt x="530655" y="0"/>
                  </a:lnTo>
                  <a:cubicBezTo>
                    <a:pt x="577324" y="0"/>
                    <a:pt x="615157" y="37832"/>
                    <a:pt x="615157" y="84501"/>
                  </a:cubicBezTo>
                  <a:lnTo>
                    <a:pt x="615157" y="84501"/>
                  </a:lnTo>
                  <a:cubicBezTo>
                    <a:pt x="615157" y="131170"/>
                    <a:pt x="577324" y="169002"/>
                    <a:pt x="530655" y="169002"/>
                  </a:cubicBezTo>
                  <a:lnTo>
                    <a:pt x="84501" y="169002"/>
                  </a:lnTo>
                  <a:cubicBezTo>
                    <a:pt x="37832" y="169002"/>
                    <a:pt x="0" y="131170"/>
                    <a:pt x="0" y="84501"/>
                  </a:cubicBezTo>
                  <a:lnTo>
                    <a:pt x="0" y="84501"/>
                  </a:lnTo>
                  <a:cubicBezTo>
                    <a:pt x="0" y="37832"/>
                    <a:pt x="37832" y="0"/>
                    <a:pt x="845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15157" cy="216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1"/>
                </a:lnSpc>
              </a:pPr>
              <a:r>
                <a:rPr lang="en-US" sz="2001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Cadastro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342691" y="2936986"/>
            <a:ext cx="2335673" cy="641681"/>
            <a:chOff x="0" y="0"/>
            <a:chExt cx="615157" cy="16900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15157" cy="169002"/>
            </a:xfrm>
            <a:custGeom>
              <a:avLst/>
              <a:gdLst/>
              <a:ahLst/>
              <a:cxnLst/>
              <a:rect l="l" t="t" r="r" b="b"/>
              <a:pathLst>
                <a:path w="615157" h="169002">
                  <a:moveTo>
                    <a:pt x="84501" y="0"/>
                  </a:moveTo>
                  <a:lnTo>
                    <a:pt x="530655" y="0"/>
                  </a:lnTo>
                  <a:cubicBezTo>
                    <a:pt x="577324" y="0"/>
                    <a:pt x="615157" y="37832"/>
                    <a:pt x="615157" y="84501"/>
                  </a:cubicBezTo>
                  <a:lnTo>
                    <a:pt x="615157" y="84501"/>
                  </a:lnTo>
                  <a:cubicBezTo>
                    <a:pt x="615157" y="131170"/>
                    <a:pt x="577324" y="169002"/>
                    <a:pt x="530655" y="169002"/>
                  </a:cubicBezTo>
                  <a:lnTo>
                    <a:pt x="84501" y="169002"/>
                  </a:lnTo>
                  <a:cubicBezTo>
                    <a:pt x="37832" y="169002"/>
                    <a:pt x="0" y="131170"/>
                    <a:pt x="0" y="84501"/>
                  </a:cubicBezTo>
                  <a:lnTo>
                    <a:pt x="0" y="84501"/>
                  </a:lnTo>
                  <a:cubicBezTo>
                    <a:pt x="0" y="37832"/>
                    <a:pt x="37832" y="0"/>
                    <a:pt x="845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615157" cy="216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1"/>
                </a:lnSpc>
              </a:pPr>
              <a:r>
                <a:rPr lang="en-US" sz="2001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Sistema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299888" y="3810071"/>
            <a:ext cx="1692176" cy="350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 do usuário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Nome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Email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Telefone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Senha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08396" y="4200596"/>
            <a:ext cx="2604262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 da máquina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Status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Ultima manutenção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Ultima medição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28700" y="4618554"/>
            <a:ext cx="7902808" cy="3008319"/>
          </a:xfrm>
          <a:custGeom>
            <a:avLst/>
            <a:gdLst/>
            <a:ahLst/>
            <a:cxnLst/>
            <a:rect l="l" t="t" r="r" b="b"/>
            <a:pathLst>
              <a:path w="7902808" h="3008319">
                <a:moveTo>
                  <a:pt x="0" y="0"/>
                </a:moveTo>
                <a:lnTo>
                  <a:pt x="7902808" y="0"/>
                </a:lnTo>
                <a:lnTo>
                  <a:pt x="7902808" y="3008320"/>
                </a:lnTo>
                <a:lnTo>
                  <a:pt x="0" y="300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37" t="-46171" r="-5384" b="-3251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2987128"/>
            <a:ext cx="8115300" cy="3262853"/>
          </a:xfrm>
          <a:custGeom>
            <a:avLst/>
            <a:gdLst/>
            <a:ahLst/>
            <a:cxnLst/>
            <a:rect l="l" t="t" r="r" b="b"/>
            <a:pathLst>
              <a:path w="8115300" h="3262853">
                <a:moveTo>
                  <a:pt x="0" y="0"/>
                </a:moveTo>
                <a:lnTo>
                  <a:pt x="8115300" y="0"/>
                </a:lnTo>
                <a:lnTo>
                  <a:pt x="8115300" y="3262853"/>
                </a:lnTo>
                <a:lnTo>
                  <a:pt x="0" y="3262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055" t="-40307" r="-15694" b="-3619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6460605"/>
            <a:ext cx="8115300" cy="2797695"/>
          </a:xfrm>
          <a:custGeom>
            <a:avLst/>
            <a:gdLst/>
            <a:ahLst/>
            <a:cxnLst/>
            <a:rect l="l" t="t" r="r" b="b"/>
            <a:pathLst>
              <a:path w="8115300" h="2797695">
                <a:moveTo>
                  <a:pt x="0" y="0"/>
                </a:moveTo>
                <a:lnTo>
                  <a:pt x="8115300" y="0"/>
                </a:lnTo>
                <a:lnTo>
                  <a:pt x="8115300" y="2797695"/>
                </a:lnTo>
                <a:lnTo>
                  <a:pt x="0" y="2797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53" t="-53422" r="-15898" b="-3255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7626874"/>
            <a:ext cx="2883606" cy="2660126"/>
          </a:xfrm>
          <a:custGeom>
            <a:avLst/>
            <a:gdLst/>
            <a:ahLst/>
            <a:cxnLst/>
            <a:rect l="l" t="t" r="r" b="b"/>
            <a:pathLst>
              <a:path w="2883606" h="2660126">
                <a:moveTo>
                  <a:pt x="0" y="0"/>
                </a:moveTo>
                <a:lnTo>
                  <a:pt x="2883606" y="0"/>
                </a:lnTo>
                <a:lnTo>
                  <a:pt x="2883606" y="2660126"/>
                </a:lnTo>
                <a:lnTo>
                  <a:pt x="0" y="2660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Demonstração do arduino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48226" y="1542663"/>
            <a:ext cx="16591547" cy="8088910"/>
            <a:chOff x="0" y="0"/>
            <a:chExt cx="22122063" cy="1078521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37000"/>
            </a:blip>
            <a:srcRect t="13435" b="13435"/>
            <a:stretch>
              <a:fillRect/>
            </a:stretch>
          </p:blipFill>
          <p:spPr>
            <a:xfrm>
              <a:off x="0" y="0"/>
              <a:ext cx="22122063" cy="10785213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2795759" y="2727072"/>
            <a:ext cx="12696482" cy="6715648"/>
          </a:xfrm>
          <a:custGeom>
            <a:avLst/>
            <a:gdLst/>
            <a:ahLst/>
            <a:cxnLst/>
            <a:rect l="l" t="t" r="r" b="b"/>
            <a:pathLst>
              <a:path w="12696482" h="6715648">
                <a:moveTo>
                  <a:pt x="0" y="0"/>
                </a:moveTo>
                <a:lnTo>
                  <a:pt x="12696482" y="0"/>
                </a:lnTo>
                <a:lnTo>
                  <a:pt x="12696482" y="6715648"/>
                </a:lnTo>
                <a:lnTo>
                  <a:pt x="0" y="671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38498" y="7319238"/>
            <a:ext cx="4707485" cy="2967762"/>
          </a:xfrm>
          <a:custGeom>
            <a:avLst/>
            <a:gdLst/>
            <a:ahLst/>
            <a:cxnLst/>
            <a:rect l="l" t="t" r="r" b="b"/>
            <a:pathLst>
              <a:path w="4707485" h="2967762">
                <a:moveTo>
                  <a:pt x="0" y="0"/>
                </a:moveTo>
                <a:lnTo>
                  <a:pt x="4707486" y="0"/>
                </a:lnTo>
                <a:lnTo>
                  <a:pt x="4707486" y="2967762"/>
                </a:lnTo>
                <a:lnTo>
                  <a:pt x="0" y="2967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VM local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0" y="6551311"/>
            <a:ext cx="4368996" cy="4114800"/>
          </a:xfrm>
          <a:custGeom>
            <a:avLst/>
            <a:gdLst/>
            <a:ahLst/>
            <a:cxnLst/>
            <a:rect l="l" t="t" r="r" b="b"/>
            <a:pathLst>
              <a:path w="4368996" h="4114800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97845" y="7862467"/>
            <a:ext cx="4922909" cy="4849066"/>
          </a:xfrm>
          <a:custGeom>
            <a:avLst/>
            <a:gdLst/>
            <a:ahLst/>
            <a:cxnLst/>
            <a:rect l="l" t="t" r="r" b="b"/>
            <a:pathLst>
              <a:path w="4922909" h="4849066">
                <a:moveTo>
                  <a:pt x="0" y="0"/>
                </a:moveTo>
                <a:lnTo>
                  <a:pt x="4922910" y="0"/>
                </a:lnTo>
                <a:lnTo>
                  <a:pt x="4922910" y="4849066"/>
                </a:lnTo>
                <a:lnTo>
                  <a:pt x="0" y="484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919855"/>
            <a:ext cx="162306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projeto representa uma oportunidade valiosa para a indústria automotiva, unindo inovação e eficiência operacional. Ao adotar essa tecnologia, as empresas estarão à frente na transformação digital da Indústria 4.0, garantindo maior competitividade no mercado e uma operação mais segura e eficiente.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124" y="7152976"/>
            <a:ext cx="17805876" cy="6442490"/>
          </a:xfrm>
          <a:custGeom>
            <a:avLst/>
            <a:gdLst/>
            <a:ahLst/>
            <a:cxnLst/>
            <a:rect l="l" t="t" r="r" b="b"/>
            <a:pathLst>
              <a:path w="17805876" h="6442490">
                <a:moveTo>
                  <a:pt x="0" y="0"/>
                </a:moveTo>
                <a:lnTo>
                  <a:pt x="17805876" y="0"/>
                </a:lnTo>
                <a:lnTo>
                  <a:pt x="17805876" y="6442489"/>
                </a:lnTo>
                <a:lnTo>
                  <a:pt x="0" y="6442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63927" y="6719570"/>
            <a:ext cx="6156555" cy="5872891"/>
          </a:xfrm>
          <a:custGeom>
            <a:avLst/>
            <a:gdLst/>
            <a:ahLst/>
            <a:cxnLst/>
            <a:rect l="l" t="t" r="r" b="b"/>
            <a:pathLst>
              <a:path w="6156555" h="5872891">
                <a:moveTo>
                  <a:pt x="0" y="0"/>
                </a:moveTo>
                <a:lnTo>
                  <a:pt x="6156554" y="0"/>
                </a:lnTo>
                <a:lnTo>
                  <a:pt x="6156554" y="5872891"/>
                </a:lnTo>
                <a:lnTo>
                  <a:pt x="0" y="5872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599312"/>
            <a:ext cx="8133248" cy="1127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Segmento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19855"/>
            <a:ext cx="162306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Nosso segmento de negócios é o monitoramento para sistemas pneumáticos em indústrias automotivas, oferecendo soluções que garantem a precisão e a eficiência no controle de temperatura e umidade, fatores essenciais para o bom funcionamento desses sistemas.</a:t>
            </a:r>
          </a:p>
        </p:txBody>
      </p:sp>
      <p:sp>
        <p:nvSpPr>
          <p:cNvPr id="6" name="AutoShape 6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8" name="TextBox 8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188275" y="2225104"/>
            <a:ext cx="9466130" cy="7033196"/>
            <a:chOff x="0" y="0"/>
            <a:chExt cx="12621507" cy="93775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37000"/>
            </a:blip>
            <a:srcRect l="5135" r="5135"/>
            <a:stretch>
              <a:fillRect/>
            </a:stretch>
          </p:blipFill>
          <p:spPr>
            <a:xfrm>
              <a:off x="0" y="0"/>
              <a:ext cx="12621507" cy="9377594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1599312"/>
            <a:ext cx="4758581" cy="1127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Contexto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555" y="3079497"/>
            <a:ext cx="7613371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Os sistemas pneumaticos são fundamentais na automação insdustrial, particularmente na produção automotiva.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Eles são preferidos devido à sua robustez e facilidade de controle.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demanda por equipamentos tende a crescer, de acordo com o gráfico ao lado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482" y="2394884"/>
            <a:ext cx="5653384" cy="671443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5180" y="3064225"/>
            <a:ext cx="3464120" cy="501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Período do estudo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2019 - 2029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 base para estimativa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2023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CAGR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7.30%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Estudo feito por Mordor Intelligence sobre CAGR (Copound annual growth rate)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4423212">
            <a:off x="12797927" y="3728057"/>
            <a:ext cx="5852003" cy="11060487"/>
          </a:xfrm>
          <a:custGeom>
            <a:avLst/>
            <a:gdLst/>
            <a:ahLst/>
            <a:cxnLst/>
            <a:rect l="l" t="t" r="r" b="b"/>
            <a:pathLst>
              <a:path w="5852003" h="11060487">
                <a:moveTo>
                  <a:pt x="0" y="0"/>
                </a:moveTo>
                <a:lnTo>
                  <a:pt x="5852003" y="0"/>
                </a:lnTo>
                <a:lnTo>
                  <a:pt x="5852003" y="11060486"/>
                </a:lnTo>
                <a:lnTo>
                  <a:pt x="0" y="11060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24247" y="6086792"/>
            <a:ext cx="5470107" cy="4724805"/>
          </a:xfrm>
          <a:custGeom>
            <a:avLst/>
            <a:gdLst/>
            <a:ahLst/>
            <a:cxnLst/>
            <a:rect l="l" t="t" r="r" b="b"/>
            <a:pathLst>
              <a:path w="5470107" h="4724805">
                <a:moveTo>
                  <a:pt x="0" y="0"/>
                </a:moveTo>
                <a:lnTo>
                  <a:pt x="5470106" y="0"/>
                </a:lnTo>
                <a:lnTo>
                  <a:pt x="5470106" y="4724805"/>
                </a:lnTo>
                <a:lnTo>
                  <a:pt x="0" y="47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599312"/>
            <a:ext cx="4242643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Problema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62960"/>
            <a:ext cx="7844589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Extremamente sensíveis a condições ambientais, como umidade e temperatura;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Corrosão de peças metálicas, redução da eficiência dos lubrificantes e, em casos mais severos, congelamento dos componentes;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362960"/>
            <a:ext cx="81153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Variações extremas de temperatura podem afetar a viscosidade dos lubrificantes e a elasticidade dos selos e juntas, levando ao desgaste prematuro e falhas nos componentes pneumáticos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972800" y="153404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82500">
            <a:off x="-366373" y="7360055"/>
            <a:ext cx="3856210" cy="3796490"/>
          </a:xfrm>
          <a:custGeom>
            <a:avLst/>
            <a:gdLst/>
            <a:ahLst/>
            <a:cxnLst/>
            <a:rect l="l" t="t" r="r" b="b"/>
            <a:pathLst>
              <a:path w="3856210" h="3796490">
                <a:moveTo>
                  <a:pt x="0" y="0"/>
                </a:moveTo>
                <a:lnTo>
                  <a:pt x="3856210" y="0"/>
                </a:lnTo>
                <a:lnTo>
                  <a:pt x="3856210" y="3796490"/>
                </a:lnTo>
                <a:lnTo>
                  <a:pt x="0" y="379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2876" y="5381876"/>
            <a:ext cx="4905124" cy="4905124"/>
          </a:xfrm>
          <a:custGeom>
            <a:avLst/>
            <a:gdLst/>
            <a:ahLst/>
            <a:cxnLst/>
            <a:rect l="l" t="t" r="r" b="b"/>
            <a:pathLst>
              <a:path w="4905124" h="4905124">
                <a:moveTo>
                  <a:pt x="0" y="0"/>
                </a:moveTo>
                <a:lnTo>
                  <a:pt x="4905124" y="0"/>
                </a:lnTo>
                <a:lnTo>
                  <a:pt x="4905124" y="4905124"/>
                </a:lnTo>
                <a:lnTo>
                  <a:pt x="0" y="4905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599312"/>
            <a:ext cx="3198912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858193"/>
            <a:ext cx="724902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Integração dos sensores no ambiente industrial: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Incorporar sensores ao ambiente da empresa, treinamento de funcionários para o acompanhamento dos dados.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0274" y="3858193"/>
            <a:ext cx="724902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Interpretação dos dados em tempo real: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 sistema precisa processar os dados coletados para enviar alertas antecipados de possíveis falhas.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263405" y="7324392"/>
            <a:ext cx="18551405" cy="7773922"/>
          </a:xfrm>
          <a:custGeom>
            <a:avLst/>
            <a:gdLst/>
            <a:ahLst/>
            <a:cxnLst/>
            <a:rect l="l" t="t" r="r" b="b"/>
            <a:pathLst>
              <a:path w="18551405" h="7773922">
                <a:moveTo>
                  <a:pt x="0" y="0"/>
                </a:moveTo>
                <a:lnTo>
                  <a:pt x="18551405" y="0"/>
                </a:lnTo>
                <a:lnTo>
                  <a:pt x="18551405" y="7773922"/>
                </a:lnTo>
                <a:lnTo>
                  <a:pt x="0" y="777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599312"/>
            <a:ext cx="7873180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Solução proposta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102124"/>
            <a:ext cx="162306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Criação de um sistema de monitoramente de dados de umidade e temperatura em sistemas pneumáticos. Visando a prevenção de problemas futuros nas máquinas.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2404944" y="2474137"/>
            <a:ext cx="13478112" cy="7986047"/>
          </a:xfrm>
          <a:custGeom>
            <a:avLst/>
            <a:gdLst/>
            <a:ahLst/>
            <a:cxnLst/>
            <a:rect l="l" t="t" r="r" b="b"/>
            <a:pathLst>
              <a:path w="13478112" h="7986047">
                <a:moveTo>
                  <a:pt x="0" y="0"/>
                </a:moveTo>
                <a:lnTo>
                  <a:pt x="13478112" y="0"/>
                </a:lnTo>
                <a:lnTo>
                  <a:pt x="13478112" y="7986046"/>
                </a:lnTo>
                <a:lnTo>
                  <a:pt x="0" y="798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43" t="-26140" r="-26194" b="-21517"/>
            </a:stretch>
          </a:blipFill>
        </p:spPr>
      </p:sp>
      <p:sp>
        <p:nvSpPr>
          <p:cNvPr id="7" name="Freeform 7"/>
          <p:cNvSpPr/>
          <p:nvPr/>
        </p:nvSpPr>
        <p:spPr>
          <a:xfrm rot="-1610719">
            <a:off x="13989452" y="4076179"/>
            <a:ext cx="7661560" cy="7067013"/>
          </a:xfrm>
          <a:custGeom>
            <a:avLst/>
            <a:gdLst/>
            <a:ahLst/>
            <a:cxnLst/>
            <a:rect l="l" t="t" r="r" b="b"/>
            <a:pathLst>
              <a:path w="7661560" h="7067013">
                <a:moveTo>
                  <a:pt x="0" y="0"/>
                </a:moveTo>
                <a:lnTo>
                  <a:pt x="7661561" y="0"/>
                </a:lnTo>
                <a:lnTo>
                  <a:pt x="7661561" y="7067012"/>
                </a:lnTo>
                <a:lnTo>
                  <a:pt x="0" y="7067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775072">
            <a:off x="-2212693" y="6583438"/>
            <a:ext cx="6482785" cy="3314324"/>
          </a:xfrm>
          <a:custGeom>
            <a:avLst/>
            <a:gdLst/>
            <a:ahLst/>
            <a:cxnLst/>
            <a:rect l="l" t="t" r="r" b="b"/>
            <a:pathLst>
              <a:path w="6482785" h="3314324">
                <a:moveTo>
                  <a:pt x="0" y="0"/>
                </a:moveTo>
                <a:lnTo>
                  <a:pt x="6482786" y="0"/>
                </a:lnTo>
                <a:lnTo>
                  <a:pt x="6482786" y="3314323"/>
                </a:lnTo>
                <a:lnTo>
                  <a:pt x="0" y="3314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35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Diagrama de visão de negócios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1974629" y="2925713"/>
            <a:ext cx="7946651" cy="8229600"/>
          </a:xfrm>
          <a:custGeom>
            <a:avLst/>
            <a:gdLst/>
            <a:ahLst/>
            <a:cxnLst/>
            <a:rect l="l" t="t" r="r" b="b"/>
            <a:pathLst>
              <a:path w="7946651" h="8229600">
                <a:moveTo>
                  <a:pt x="0" y="0"/>
                </a:moveTo>
                <a:lnTo>
                  <a:pt x="7946651" y="0"/>
                </a:lnTo>
                <a:lnTo>
                  <a:pt x="79466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62455" y="3146172"/>
            <a:ext cx="9096845" cy="6112128"/>
          </a:xfrm>
          <a:custGeom>
            <a:avLst/>
            <a:gdLst/>
            <a:ahLst/>
            <a:cxnLst/>
            <a:rect l="l" t="t" r="r" b="b"/>
            <a:pathLst>
              <a:path w="9096845" h="6112128">
                <a:moveTo>
                  <a:pt x="0" y="0"/>
                </a:moveTo>
                <a:lnTo>
                  <a:pt x="9096845" y="0"/>
                </a:lnTo>
                <a:lnTo>
                  <a:pt x="9096845" y="6112128"/>
                </a:lnTo>
                <a:lnTo>
                  <a:pt x="0" y="611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85667">
            <a:off x="4622184" y="7521852"/>
            <a:ext cx="3022268" cy="2565150"/>
          </a:xfrm>
          <a:custGeom>
            <a:avLst/>
            <a:gdLst/>
            <a:ahLst/>
            <a:cxnLst/>
            <a:rect l="l" t="t" r="r" b="b"/>
            <a:pathLst>
              <a:path w="3022268" h="2565150">
                <a:moveTo>
                  <a:pt x="0" y="0"/>
                </a:moveTo>
                <a:lnTo>
                  <a:pt x="3022268" y="0"/>
                </a:lnTo>
                <a:lnTo>
                  <a:pt x="3022268" y="2565150"/>
                </a:lnTo>
                <a:lnTo>
                  <a:pt x="0" y="256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35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Ferramenta de gestão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350" y="4378516"/>
            <a:ext cx="680913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ferramenta de gestão do projeto, foi escolhido a utilização do Trello, pois o mecanismo tem uma utilização extremamente simples e eficacaz para organização.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1895406">
            <a:off x="-3413331" y="5977877"/>
            <a:ext cx="13874331" cy="5171341"/>
          </a:xfrm>
          <a:custGeom>
            <a:avLst/>
            <a:gdLst/>
            <a:ahLst/>
            <a:cxnLst/>
            <a:rect l="l" t="t" r="r" b="b"/>
            <a:pathLst>
              <a:path w="13874331" h="5171341">
                <a:moveTo>
                  <a:pt x="0" y="0"/>
                </a:moveTo>
                <a:lnTo>
                  <a:pt x="13874330" y="0"/>
                </a:lnTo>
                <a:lnTo>
                  <a:pt x="13874330" y="5171342"/>
                </a:lnTo>
                <a:lnTo>
                  <a:pt x="0" y="517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350" y="3684642"/>
            <a:ext cx="10351079" cy="5573658"/>
          </a:xfrm>
          <a:custGeom>
            <a:avLst/>
            <a:gdLst/>
            <a:ahLst/>
            <a:cxnLst/>
            <a:rect l="l" t="t" r="r" b="b"/>
            <a:pathLst>
              <a:path w="10351079" h="5573658">
                <a:moveTo>
                  <a:pt x="0" y="0"/>
                </a:moveTo>
                <a:lnTo>
                  <a:pt x="10351079" y="0"/>
                </a:lnTo>
                <a:lnTo>
                  <a:pt x="10351079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58216" y="3684642"/>
            <a:ext cx="5501084" cy="5573658"/>
          </a:xfrm>
          <a:custGeom>
            <a:avLst/>
            <a:gdLst/>
            <a:ahLst/>
            <a:cxnLst/>
            <a:rect l="l" t="t" r="r" b="b"/>
            <a:pathLst>
              <a:path w="5501084" h="5573658">
                <a:moveTo>
                  <a:pt x="0" y="0"/>
                </a:moveTo>
                <a:lnTo>
                  <a:pt x="5501084" y="0"/>
                </a:lnTo>
                <a:lnTo>
                  <a:pt x="5501084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SENSE</dc:title>
  <cp:revision>5</cp:revision>
  <dcterms:created xsi:type="dcterms:W3CDTF">2006-08-16T00:00:00Z</dcterms:created>
  <dcterms:modified xsi:type="dcterms:W3CDTF">2024-09-11T01:00:53Z</dcterms:modified>
  <dc:identifier>DAGP6cMOXmg</dc:identifier>
</cp:coreProperties>
</file>